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1" orient="horz" pos="3072" userDrawn="1">
          <p15:clr>
            <a:srgbClr val="A4A3A4"/>
          </p15:clr>
        </p15:guide>
        <p15:guide id="2" pos="409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F5F0C"/>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87CED4">
              <a:alpha val="2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398CCE"/>
          </a:solidFill>
        </a:fill>
      </a:tcStyle>
    </a:firstCol>
    <a:la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lastRow>
    <a:fir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0365C0"/>
          </a:solid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noFill/>
              <a:miter lim="400000"/>
            </a:ln>
          </a:insideV>
        </a:tcBdr>
        <a:fill>
          <a:noFill/>
        </a:fill>
      </a:tcStyle>
    </a:wholeTbl>
    <a:band2H>
      <a:tcTxStyle/>
      <a:tcStyle>
        <a:tcBdr/>
        <a:fill>
          <a:solidFill>
            <a:srgbClr val="5DC123">
              <a:alpha val="19000"/>
            </a:srgbClr>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25400" cap="flat">
              <a:solidFill>
                <a:srgbClr val="CBCBCB"/>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000000"/>
        </a:fontRef>
        <a:srgbClr val="00000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no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solidFill>
            <a:srgbClr val="545761"/>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noFill/>
              <a:miter lim="400000"/>
            </a:ln>
          </a:insideH>
          <a:insideV>
            <a:ln w="12700" cap="flat">
              <a:noFill/>
              <a:miter lim="400000"/>
            </a:ln>
          </a:insideV>
        </a:tcBdr>
        <a:fill>
          <a:solidFill>
            <a:srgbClr val="777C8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777C83"/>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12700" cap="flat">
              <a:solidFill>
                <a:srgbClr val="FFFFFF"/>
              </a:solidFill>
              <a:prstDash val="solid"/>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firstCol>
    <a:la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prstDash val="solid"/>
              <a:miter lim="400000"/>
            </a:ln>
          </a:top>
          <a:bottom>
            <a:ln w="12700" cap="flat">
              <a:noFill/>
              <a:miter lim="400000"/>
            </a:ln>
          </a:bottom>
          <a:insideH>
            <a:ln w="12700" cap="flat">
              <a:noFill/>
              <a:miter lim="400000"/>
            </a:ln>
          </a:insideH>
          <a:insideV>
            <a:ln w="12700" cap="flat">
              <a:solidFill>
                <a:srgbClr val="FFFFFF"/>
              </a:solidFill>
              <a:custDash>
                <a:ds d="200000" sp="200000"/>
              </a:custDash>
              <a:miter lim="400000"/>
            </a:ln>
          </a:insideV>
        </a:tcBdr>
        <a:fill>
          <a:noFill/>
        </a:fill>
      </a:tcStyle>
    </a:lastRow>
    <a:fir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noFill/>
              <a:miter lim="400000"/>
            </a:ln>
          </a:top>
          <a:bottom>
            <a:ln w="12700" cap="flat">
              <a:solidFill>
                <a:srgbClr val="FFFFFF"/>
              </a:solidFill>
              <a:prstDash val="solid"/>
              <a:miter lim="400000"/>
            </a:ln>
          </a:bottom>
          <a:insideH>
            <a:ln w="12700" cap="flat">
              <a:noFill/>
              <a:miter lim="400000"/>
            </a:ln>
          </a:insideH>
          <a:insideV>
            <a:ln w="12700" cap="flat">
              <a:solidFill>
                <a:srgbClr val="FFFFFF"/>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8"/>
    <p:restoredTop sz="94666"/>
  </p:normalViewPr>
  <p:slideViewPr>
    <p:cSldViewPr snapToGrid="0" snapToObjects="1" showGuides="1">
      <p:cViewPr varScale="1">
        <p:scale>
          <a:sx n="70" d="100"/>
          <a:sy n="70" d="100"/>
        </p:scale>
        <p:origin x="1254" y="66"/>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2" name="Shape 132"/>
          <p:cNvSpPr>
            <a:spLocks noGrp="1" noRot="1" noChangeAspect="1"/>
          </p:cNvSpPr>
          <p:nvPr>
            <p:ph type="sldImg"/>
          </p:nvPr>
        </p:nvSpPr>
        <p:spPr>
          <a:xfrm>
            <a:off x="1143000" y="685800"/>
            <a:ext cx="4572000" cy="3429000"/>
          </a:xfrm>
          <a:prstGeom prst="rect">
            <a:avLst/>
          </a:prstGeom>
        </p:spPr>
        <p:txBody>
          <a:bodyPr/>
          <a:lstStyle/>
          <a:p>
            <a:endParaRPr/>
          </a:p>
        </p:txBody>
      </p:sp>
      <p:sp>
        <p:nvSpPr>
          <p:cNvPr id="133" name="Shape 133"/>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133966913"/>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hape 138"/>
          <p:cNvSpPr>
            <a:spLocks noGrp="1" noRot="1" noChangeAspect="1"/>
          </p:cNvSpPr>
          <p:nvPr>
            <p:ph type="sldImg"/>
          </p:nvPr>
        </p:nvSpPr>
        <p:spPr>
          <a:prstGeom prst="rect">
            <a:avLst/>
          </a:prstGeom>
        </p:spPr>
        <p:txBody>
          <a:bodyPr/>
          <a:lstStyle/>
          <a:p>
            <a:endParaRPr/>
          </a:p>
        </p:txBody>
      </p:sp>
      <p:sp>
        <p:nvSpPr>
          <p:cNvPr id="139" name="Shape 139"/>
          <p:cNvSpPr>
            <a:spLocks noGrp="1"/>
          </p:cNvSpPr>
          <p:nvPr>
            <p:ph type="body" sz="quarter" idx="1"/>
          </p:nvPr>
        </p:nvSpPr>
        <p:spPr>
          <a:prstGeom prst="rect">
            <a:avLst/>
          </a:prstGeom>
        </p:spPr>
        <p:txBody>
          <a:bodyPr/>
          <a:lstStyle/>
          <a:p>
            <a:r>
              <a:t>Test here for Presenter Display</a:t>
            </a:r>
          </a:p>
        </p:txBody>
      </p:sp>
    </p:spTree>
    <p:extLst>
      <p:ext uri="{BB962C8B-B14F-4D97-AF65-F5344CB8AC3E}">
        <p14:creationId xmlns:p14="http://schemas.microsoft.com/office/powerpoint/2010/main" val="2226119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prstGeom prst="rect">
            <a:avLst/>
          </a:prstGeom>
        </p:spPr>
        <p:txBody>
          <a:bodyPr/>
          <a:lstStyle/>
          <a:p>
            <a:endParaRPr/>
          </a:p>
        </p:txBody>
      </p:sp>
      <p:sp>
        <p:nvSpPr>
          <p:cNvPr id="207" name="Shape 207"/>
          <p:cNvSpPr>
            <a:spLocks noGrp="1"/>
          </p:cNvSpPr>
          <p:nvPr>
            <p:ph type="body" sz="quarter" idx="1"/>
          </p:nvPr>
        </p:nvSpPr>
        <p:spPr>
          <a:prstGeom prst="rect">
            <a:avLst/>
          </a:prstGeom>
        </p:spPr>
        <p:txBody>
          <a:bodyPr/>
          <a:lstStyle/>
          <a:p>
            <a:r>
              <a:t>Claire McCardell</a:t>
            </a:r>
          </a:p>
        </p:txBody>
      </p:sp>
    </p:spTree>
    <p:extLst>
      <p:ext uri="{BB962C8B-B14F-4D97-AF65-F5344CB8AC3E}">
        <p14:creationId xmlns:p14="http://schemas.microsoft.com/office/powerpoint/2010/main" val="1035131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Shape 143"/>
          <p:cNvSpPr>
            <a:spLocks noGrp="1" noRot="1" noChangeAspect="1"/>
          </p:cNvSpPr>
          <p:nvPr>
            <p:ph type="sldImg"/>
          </p:nvPr>
        </p:nvSpPr>
        <p:spPr>
          <a:prstGeom prst="rect">
            <a:avLst/>
          </a:prstGeom>
        </p:spPr>
        <p:txBody>
          <a:bodyPr/>
          <a:lstStyle/>
          <a:p>
            <a:endParaRPr/>
          </a:p>
        </p:txBody>
      </p:sp>
      <p:sp>
        <p:nvSpPr>
          <p:cNvPr id="144" name="Shape 144"/>
          <p:cNvSpPr>
            <a:spLocks noGrp="1"/>
          </p:cNvSpPr>
          <p:nvPr>
            <p:ph type="body" sz="quarter" idx="1"/>
          </p:nvPr>
        </p:nvSpPr>
        <p:spPr>
          <a:prstGeom prst="rect">
            <a:avLst/>
          </a:prstGeom>
        </p:spPr>
        <p:txBody>
          <a:bodyPr/>
          <a:lstStyle/>
          <a:p>
            <a:r>
              <a:t>Throughout the United States are archives holding unpublished manuscripts by women and people of color whose achievements are no longer well known. Ranging from memoirs and essays to fiction and poetry, these texts offer firsthand witnesses to history written by marginalized people. Although readily accessible to librarians and scholars, they remain largely inaccessible to ordinary citizens and offer little to attract publishers in today's market. Co-organized by Antoinette and I, and funded with seed grant from the UC Humanities Research Initiative, "Out of the Archive" is a proof-of-concept working group that asked: What will it take to bring such unpublished materials to the public in an organized way?</a:t>
            </a:r>
          </a:p>
        </p:txBody>
      </p:sp>
    </p:spTree>
    <p:extLst>
      <p:ext uri="{BB962C8B-B14F-4D97-AF65-F5344CB8AC3E}">
        <p14:creationId xmlns:p14="http://schemas.microsoft.com/office/powerpoint/2010/main" val="1043435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a:spLocks noGrp="1" noRot="1" noChangeAspect="1"/>
          </p:cNvSpPr>
          <p:nvPr>
            <p:ph type="sldImg"/>
          </p:nvPr>
        </p:nvSpPr>
        <p:spPr>
          <a:prstGeom prst="rect">
            <a:avLst/>
          </a:prstGeom>
        </p:spPr>
        <p:txBody>
          <a:bodyPr/>
          <a:lstStyle/>
          <a:p>
            <a:endParaRPr/>
          </a:p>
        </p:txBody>
      </p:sp>
      <p:sp>
        <p:nvSpPr>
          <p:cNvPr id="150" name="Shape 150"/>
          <p:cNvSpPr>
            <a:spLocks noGrp="1"/>
          </p:cNvSpPr>
          <p:nvPr>
            <p:ph type="body" sz="quarter" idx="1"/>
          </p:nvPr>
        </p:nvSpPr>
        <p:spPr>
          <a:prstGeom prst="rect">
            <a:avLst/>
          </a:prstGeom>
        </p:spPr>
        <p:txBody>
          <a:bodyPr/>
          <a:lstStyle/>
          <a:p>
            <a:r>
              <a:t>"Out of the Archive" expands on Antoinette LaFarge’s ongoing efforts to recover into public awareness the lives of women and people of color from the late 19th to the early 20th centuries. Since 2013, she has written well over 200 biographical Wikipedia entries of scientists, artists, performers, activists, and writers who achieved their success despite the strong hindrances of sexism and racism. In the course of her research, she noticed that many of her subjects have an archive—often at a small college,  a local historical society, or a library—and that most of these minor archives hold unpublished manuscripts. Consisting mainly of first-person narratives of contemporary events in the form of memoirs, essays, and letters, the archives also include novels, short stories, and poems that reflect on the struggles of their own times. Examples include Margaret Fulton Spencer (1882–1966), a painter and architect whose archive holds an unpublished memoir; Phebe Ann Coffin Hanaford (1829–1921), a Quaker minister and biographer whose archive holds an unpublished memoir; and Edwin Harleston (1882–1931), an African-American painter whose archive holds an unpublished biography by family members.</a:t>
            </a:r>
          </a:p>
          <a:p>
            <a:endParaRPr/>
          </a:p>
          <a:p>
            <a:r>
              <a:t>Preserved but largely unseen, these “minor” writings exist in limbo as far as the public is concerned.  There is no way to see this unpublished literature without traveling to the archives, which puts them out of reach of nearly everyone. As the writings of undervalued people, these manuscripts do not offer much to attract mainstream publishers, and they are outside of  the large-scale digitization efforts that currently focus on published books.</a:t>
            </a:r>
          </a:p>
        </p:txBody>
      </p:sp>
    </p:spTree>
    <p:extLst>
      <p:ext uri="{BB962C8B-B14F-4D97-AF65-F5344CB8AC3E}">
        <p14:creationId xmlns:p14="http://schemas.microsoft.com/office/powerpoint/2010/main" val="4224365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53"/>
          <p:cNvSpPr>
            <a:spLocks noGrp="1" noRot="1" noChangeAspect="1"/>
          </p:cNvSpPr>
          <p:nvPr>
            <p:ph type="sldImg"/>
          </p:nvPr>
        </p:nvSpPr>
        <p:spPr>
          <a:prstGeom prst="rect">
            <a:avLst/>
          </a:prstGeom>
        </p:spPr>
        <p:txBody>
          <a:bodyPr/>
          <a:lstStyle/>
          <a:p>
            <a:endParaRPr/>
          </a:p>
        </p:txBody>
      </p:sp>
      <p:sp>
        <p:nvSpPr>
          <p:cNvPr id="154" name="Shape 154"/>
          <p:cNvSpPr>
            <a:spLocks noGrp="1"/>
          </p:cNvSpPr>
          <p:nvPr>
            <p:ph type="body" sz="quarter" idx="1"/>
          </p:nvPr>
        </p:nvSpPr>
        <p:spPr>
          <a:prstGeom prst="rect">
            <a:avLst/>
          </a:prstGeom>
        </p:spPr>
        <p:txBody>
          <a:bodyPr/>
          <a:lstStyle/>
          <a:p>
            <a:r>
              <a:t>"Out of the Archive" expands on Antoinette LaFarge’s ongoing efforts to recover into public awareness the lives of women and people of color from the late 19th to the early 20th centuries. Since 2013, she has written well over 200 biographical Wikipedia entries of scientists, artists, performers, activists, and writers who achieved their success despite the strong hindrances of sexism and racism. In the course of her research, she noticed that many of her subjects have an archive—often at a small college,  a local historical society, or a library—and that most of these minor archives hold unpublished manuscripts. Consisting mainly of first-person narratives of contemporary events in the form of memoirs, essays, and letters, the archives also include novels, short stories, and poems that reflect on the struggles of their own times. Examples include Margaret Fulton Spencer (1882–1966), a painter and architect whose archive holds an unpublished memoir; Phebe Ann Coffin Hanaford (1829–1921), a Quaker minister and biographer whose archive holds an unpublished memoir; and Edwin Harleston (1882–1931), an African-American painter whose archive holds an unpublished biography by family members.</a:t>
            </a:r>
          </a:p>
          <a:p>
            <a:endParaRPr/>
          </a:p>
          <a:p>
            <a:r>
              <a:t>Preserved but largely unseen, these “minor” writings exist in limbo as far as the public is concerned.  There is no way to see this unpublished literature without traveling to the archives, which puts them out of reach of nearly everyone. As the writings of undervalued people, these manuscripts do not offer much to attract mainstream publishers, and they are outside of  the large-scale digitization efforts that currently focus on published books.</a:t>
            </a:r>
          </a:p>
        </p:txBody>
      </p:sp>
    </p:spTree>
    <p:extLst>
      <p:ext uri="{BB962C8B-B14F-4D97-AF65-F5344CB8AC3E}">
        <p14:creationId xmlns:p14="http://schemas.microsoft.com/office/powerpoint/2010/main" val="3117840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r>
              <a:t>Antoinette mentioned all of the unpublished memoirs and manuscripts—these people in their moment were both inside and outside.  I was very moved by Secret Historian: The Life and Times of Samuel Steward, Professor, Tattoo Artist, and Sexual Renegade by Justin Spring, an incredible biography of an entirely forgotten French professor and his intellectual and secret queer life in the mid-20th century.  Also, the mention of Tulsa Race Riots of 1921—a letter by John Hope Franklin’s father B.C. Franklin, recently donated to the A.frican American History Museum</a:t>
            </a:r>
          </a:p>
        </p:txBody>
      </p:sp>
    </p:spTree>
    <p:extLst>
      <p:ext uri="{BB962C8B-B14F-4D97-AF65-F5344CB8AC3E}">
        <p14:creationId xmlns:p14="http://schemas.microsoft.com/office/powerpoint/2010/main" val="2525543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a:spLocks noGrp="1" noRot="1" noChangeAspect="1"/>
          </p:cNvSpPr>
          <p:nvPr>
            <p:ph type="sldImg"/>
          </p:nvPr>
        </p:nvSpPr>
        <p:spPr>
          <a:prstGeom prst="rect">
            <a:avLst/>
          </a:prstGeom>
        </p:spPr>
        <p:txBody>
          <a:bodyPr/>
          <a:lstStyle/>
          <a:p>
            <a:endParaRPr/>
          </a:p>
        </p:txBody>
      </p:sp>
      <p:sp>
        <p:nvSpPr>
          <p:cNvPr id="166" name="Shape 166"/>
          <p:cNvSpPr>
            <a:spLocks noGrp="1"/>
          </p:cNvSpPr>
          <p:nvPr>
            <p:ph type="body" sz="quarter" idx="1"/>
          </p:nvPr>
        </p:nvSpPr>
        <p:spPr>
          <a:prstGeom prst="rect">
            <a:avLst/>
          </a:prstGeom>
        </p:spPr>
        <p:txBody>
          <a:bodyPr/>
          <a:lstStyle/>
          <a:p>
            <a:r>
              <a:t>From my own research project, into Willimina Armstrong, an unknown and minor figure—</a:t>
            </a:r>
          </a:p>
        </p:txBody>
      </p:sp>
    </p:spTree>
    <p:extLst>
      <p:ext uri="{BB962C8B-B14F-4D97-AF65-F5344CB8AC3E}">
        <p14:creationId xmlns:p14="http://schemas.microsoft.com/office/powerpoint/2010/main" val="2085022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noRot="1" noChangeAspect="1"/>
          </p:cNvSpPr>
          <p:nvPr>
            <p:ph type="sldImg"/>
          </p:nvPr>
        </p:nvSpPr>
        <p:spPr>
          <a:prstGeom prst="rect">
            <a:avLst/>
          </a:prstGeom>
        </p:spPr>
        <p:txBody>
          <a:bodyPr/>
          <a:lstStyle/>
          <a:p>
            <a:endParaRPr/>
          </a:p>
        </p:txBody>
      </p:sp>
      <p:sp>
        <p:nvSpPr>
          <p:cNvPr id="171" name="Shape 171"/>
          <p:cNvSpPr>
            <a:spLocks noGrp="1"/>
          </p:cNvSpPr>
          <p:nvPr>
            <p:ph type="body" sz="quarter" idx="1"/>
          </p:nvPr>
        </p:nvSpPr>
        <p:spPr>
          <a:prstGeom prst="rect">
            <a:avLst/>
          </a:prstGeom>
        </p:spPr>
        <p:txBody>
          <a:bodyPr/>
          <a:lstStyle/>
          <a:p>
            <a:r>
              <a:t>"Out of the Archive" proposes a model intervention into selected minor archives around the United States where such unpublished works reside. The working group will attempt to bring some of these works to some form of publication and create a protocol that could be followed by citizens without institutional support or large resources. A successful trial run could point to a larger-scale effort to rescue these orphaned accounts of history in the making.</a:t>
            </a:r>
          </a:p>
          <a:p>
            <a:endParaRPr/>
          </a:p>
          <a:p>
            <a:r>
              <a:t>PROPOSED OBJECTIVES</a:t>
            </a:r>
          </a:p>
          <a:p>
            <a:r>
              <a:t>"Out of the Archive" will work towards the following goals:</a:t>
            </a:r>
          </a:p>
          <a:p>
            <a:r>
              <a:t>1. Meet virtually as a working group to select target archives, identify potential challenges, and discuss group strategies. Make first contacts with personnel at target archives. (Intermittent, June 2017 to April 2018)</a:t>
            </a:r>
          </a:p>
          <a:p>
            <a:r>
              <a:t>2. Arrange travel dates for on-site investigations and copying/digitizing activities. (Summer 2018)</a:t>
            </a:r>
          </a:p>
          <a:p>
            <a:r>
              <a:t>3. Meet virtually for progress reports and to create a concrete plan of action for sharing manuscripts through epublication in some form. Investigate possible partnerships with the host institutions and other appropriate nonprofit institutions that might lead to print publications in some instances. (Summer/Fall 2018)</a:t>
            </a:r>
          </a:p>
        </p:txBody>
      </p:sp>
    </p:spTree>
    <p:extLst>
      <p:ext uri="{BB962C8B-B14F-4D97-AF65-F5344CB8AC3E}">
        <p14:creationId xmlns:p14="http://schemas.microsoft.com/office/powerpoint/2010/main" val="3943214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prstGeom prst="rect">
            <a:avLst/>
          </a:prstGeom>
        </p:spPr>
        <p:txBody>
          <a:bodyPr/>
          <a:lstStyle/>
          <a:p>
            <a:endParaRPr/>
          </a:p>
        </p:txBody>
      </p:sp>
      <p:sp>
        <p:nvSpPr>
          <p:cNvPr id="176" name="Shape 176"/>
          <p:cNvSpPr>
            <a:spLocks noGrp="1"/>
          </p:cNvSpPr>
          <p:nvPr>
            <p:ph type="body" sz="quarter" idx="1"/>
          </p:nvPr>
        </p:nvSpPr>
        <p:spPr>
          <a:prstGeom prst="rect">
            <a:avLst/>
          </a:prstGeom>
        </p:spPr>
        <p:txBody>
          <a:bodyPr/>
          <a:lstStyle/>
          <a:p>
            <a:r>
              <a:t>Sarah Bixby Smith</a:t>
            </a:r>
          </a:p>
        </p:txBody>
      </p:sp>
    </p:spTree>
    <p:extLst>
      <p:ext uri="{BB962C8B-B14F-4D97-AF65-F5344CB8AC3E}">
        <p14:creationId xmlns:p14="http://schemas.microsoft.com/office/powerpoint/2010/main" val="1424424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noRot="1" noChangeAspect="1"/>
          </p:cNvSpPr>
          <p:nvPr>
            <p:ph type="sldImg"/>
          </p:nvPr>
        </p:nvSpPr>
        <p:spPr>
          <a:prstGeom prst="rect">
            <a:avLst/>
          </a:prstGeom>
        </p:spPr>
        <p:txBody>
          <a:bodyPr/>
          <a:lstStyle/>
          <a:p>
            <a:endParaRPr/>
          </a:p>
        </p:txBody>
      </p:sp>
      <p:sp>
        <p:nvSpPr>
          <p:cNvPr id="180" name="Shape 180"/>
          <p:cNvSpPr>
            <a:spLocks noGrp="1"/>
          </p:cNvSpPr>
          <p:nvPr>
            <p:ph type="body" sz="quarter" idx="1"/>
          </p:nvPr>
        </p:nvSpPr>
        <p:spPr>
          <a:prstGeom prst="rect">
            <a:avLst/>
          </a:prstGeom>
        </p:spPr>
        <p:txBody>
          <a:bodyPr/>
          <a:lstStyle/>
          <a:p>
            <a:r>
              <a:t>Margaret Fulton Spencer, Dudes and Dopes</a:t>
            </a:r>
          </a:p>
        </p:txBody>
      </p:sp>
    </p:spTree>
    <p:extLst>
      <p:ext uri="{BB962C8B-B14F-4D97-AF65-F5344CB8AC3E}">
        <p14:creationId xmlns:p14="http://schemas.microsoft.com/office/powerpoint/2010/main" val="4116298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xfrm>
            <a:off x="6311798" y="9245600"/>
            <a:ext cx="368504" cy="381000"/>
          </a:xfrm>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270000" y="6362700"/>
            <a:ext cx="10464800" cy="533400"/>
          </a:xfrm>
          <a:prstGeom prst="rect">
            <a:avLst/>
          </a:prstGeom>
        </p:spPr>
        <p:txBody>
          <a:bodyPr anchor="t">
            <a:spAutoFit/>
          </a:bodyPr>
          <a:lstStyle>
            <a:lvl1pPr marL="0" indent="0" algn="ctr">
              <a:spcBef>
                <a:spcPts val="0"/>
              </a:spcBef>
              <a:buSzTx/>
              <a:buNone/>
              <a:defRPr sz="2800"/>
            </a:lvl1pPr>
          </a:lstStyle>
          <a:p>
            <a:r>
              <a:t>–Johnny Appleseed</a:t>
            </a:r>
          </a:p>
        </p:txBody>
      </p:sp>
      <p:sp>
        <p:nvSpPr>
          <p:cNvPr id="94" name="“Type a quote here.”"/>
          <p:cNvSpPr txBox="1">
            <a:spLocks noGrp="1"/>
          </p:cNvSpPr>
          <p:nvPr>
            <p:ph type="body" sz="quarter" idx="14"/>
          </p:nvPr>
        </p:nvSpPr>
        <p:spPr>
          <a:xfrm>
            <a:off x="1270000" y="4254500"/>
            <a:ext cx="10464800" cy="711200"/>
          </a:xfrm>
          <a:prstGeom prst="rect">
            <a:avLst/>
          </a:prstGeom>
        </p:spPr>
        <p:txBody>
          <a:bodyPr>
            <a:spAutoFit/>
          </a:bodyPr>
          <a:lstStyle>
            <a:lvl1pPr marL="0" indent="0" algn="ctr">
              <a:spcBef>
                <a:spcPts val="2400"/>
              </a:spcBef>
              <a:buSzTx/>
              <a:buNone/>
              <a:defRPr sz="4000" i="1"/>
            </a:lvl1pPr>
          </a:lstStyle>
          <a:p>
            <a:r>
              <a:t>“Type a quote here.”</a:t>
            </a:r>
          </a:p>
        </p:txBody>
      </p:sp>
      <p:sp>
        <p:nvSpPr>
          <p:cNvPr id="95" name="Slide Number"/>
          <p:cNvSpPr txBox="1">
            <a:spLocks noGrp="1"/>
          </p:cNvSpPr>
          <p:nvPr>
            <p:ph type="sldNum" sz="quarter" idx="2"/>
          </p:nvPr>
        </p:nvSpPr>
        <p:spPr>
          <a:xfrm>
            <a:off x="6311798" y="9245600"/>
            <a:ext cx="368504" cy="381000"/>
          </a:xfrm>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xfrm>
            <a:off x="6311798" y="9245600"/>
            <a:ext cx="368504" cy="381000"/>
          </a:xfrm>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xfrm>
            <a:off x="6311798" y="9245600"/>
            <a:ext cx="368504" cy="381000"/>
          </a:xfrm>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355600" y="254000"/>
            <a:ext cx="12293600" cy="2438400"/>
          </a:xfrm>
          <a:prstGeom prst="rect">
            <a:avLst/>
          </a:prstGeom>
        </p:spPr>
        <p:txBody>
          <a:bodyPr/>
          <a:lstStyle>
            <a:lvl1pPr>
              <a:defRPr sz="7200" cap="all">
                <a:solidFill>
                  <a:srgbClr val="535353"/>
                </a:solidFill>
                <a:latin typeface="Gill Sans Light"/>
                <a:ea typeface="Gill Sans Light"/>
                <a:cs typeface="Gill Sans Light"/>
                <a:sym typeface="Gill Sans Light"/>
              </a:defRPr>
            </a:lvl1pPr>
          </a:lstStyle>
          <a:p>
            <a:r>
              <a:t>Title Text</a:t>
            </a:r>
          </a:p>
        </p:txBody>
      </p:sp>
      <p:sp>
        <p:nvSpPr>
          <p:cNvPr id="118" name="Body Level One…"/>
          <p:cNvSpPr txBox="1">
            <a:spLocks noGrp="1"/>
          </p:cNvSpPr>
          <p:nvPr>
            <p:ph type="body" idx="1"/>
          </p:nvPr>
        </p:nvSpPr>
        <p:spPr>
          <a:xfrm>
            <a:off x="355600" y="2730500"/>
            <a:ext cx="12293600" cy="6299200"/>
          </a:xfrm>
          <a:prstGeom prst="rect">
            <a:avLst/>
          </a:prstGeom>
        </p:spPr>
        <p:txBody>
          <a:bodyPr/>
          <a:lstStyle>
            <a:lvl1pPr marL="520700" indent="-520700">
              <a:lnSpc>
                <a:spcPct val="120000"/>
              </a:lnSpc>
              <a:spcBef>
                <a:spcPts val="4600"/>
              </a:spcBef>
              <a:buSzPct val="82000"/>
              <a:defRPr sz="4600">
                <a:solidFill>
                  <a:srgbClr val="535353"/>
                </a:solidFill>
                <a:latin typeface="Gill Sans Light"/>
                <a:ea typeface="Gill Sans Light"/>
                <a:cs typeface="Gill Sans Light"/>
                <a:sym typeface="Gill Sans Light"/>
              </a:defRPr>
            </a:lvl1pPr>
            <a:lvl2pPr marL="1041400" indent="-520700">
              <a:lnSpc>
                <a:spcPct val="120000"/>
              </a:lnSpc>
              <a:spcBef>
                <a:spcPts val="4600"/>
              </a:spcBef>
              <a:buSzPct val="82000"/>
              <a:defRPr sz="4600">
                <a:solidFill>
                  <a:srgbClr val="535353"/>
                </a:solidFill>
                <a:latin typeface="Gill Sans Light"/>
                <a:ea typeface="Gill Sans Light"/>
                <a:cs typeface="Gill Sans Light"/>
                <a:sym typeface="Gill Sans Light"/>
              </a:defRPr>
            </a:lvl2pPr>
            <a:lvl3pPr marL="1562100" indent="-520700">
              <a:lnSpc>
                <a:spcPct val="120000"/>
              </a:lnSpc>
              <a:spcBef>
                <a:spcPts val="4600"/>
              </a:spcBef>
              <a:buSzPct val="82000"/>
              <a:defRPr sz="4600">
                <a:solidFill>
                  <a:srgbClr val="535353"/>
                </a:solidFill>
                <a:latin typeface="Gill Sans Light"/>
                <a:ea typeface="Gill Sans Light"/>
                <a:cs typeface="Gill Sans Light"/>
                <a:sym typeface="Gill Sans Light"/>
              </a:defRPr>
            </a:lvl3pPr>
            <a:lvl4pPr marL="2082800" indent="-520700">
              <a:lnSpc>
                <a:spcPct val="120000"/>
              </a:lnSpc>
              <a:spcBef>
                <a:spcPts val="4600"/>
              </a:spcBef>
              <a:buSzPct val="82000"/>
              <a:defRPr sz="4600">
                <a:solidFill>
                  <a:srgbClr val="535353"/>
                </a:solidFill>
                <a:latin typeface="Gill Sans Light"/>
                <a:ea typeface="Gill Sans Light"/>
                <a:cs typeface="Gill Sans Light"/>
                <a:sym typeface="Gill Sans Light"/>
              </a:defRPr>
            </a:lvl4pPr>
            <a:lvl5pPr marL="2603500" indent="-520700">
              <a:lnSpc>
                <a:spcPct val="120000"/>
              </a:lnSpc>
              <a:spcBef>
                <a:spcPts val="4600"/>
              </a:spcBef>
              <a:buSzPct val="82000"/>
              <a:defRPr sz="4600">
                <a:solidFill>
                  <a:srgbClr val="535353"/>
                </a:solidFill>
                <a:latin typeface="Gill Sans Light"/>
                <a:ea typeface="Gill Sans Light"/>
                <a:cs typeface="Gill Sans Light"/>
                <a:sym typeface="Gill Sans Light"/>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6324599" y="9271000"/>
            <a:ext cx="342901" cy="355600"/>
          </a:xfrm>
          <a:prstGeom prst="rect">
            <a:avLst/>
          </a:prstGeom>
        </p:spPr>
        <p:txBody>
          <a:bodyPr anchor="t"/>
          <a:lstStyle>
            <a:lvl1pPr>
              <a:defRPr>
                <a:solidFill>
                  <a:srgbClr val="535353"/>
                </a:solidFill>
                <a:latin typeface="Gill Sans Light"/>
                <a:ea typeface="Gill Sans Light"/>
                <a:cs typeface="Gill Sans Light"/>
                <a:sym typeface="Gill Sans Light"/>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sp>
        <p:nvSpPr>
          <p:cNvPr id="126" name="Slide Number"/>
          <p:cNvSpPr txBox="1">
            <a:spLocks noGrp="1"/>
          </p:cNvSpPr>
          <p:nvPr>
            <p:ph type="sldNum" sz="quarter" idx="2"/>
          </p:nvPr>
        </p:nvSpPr>
        <p:spPr>
          <a:xfrm>
            <a:off x="6328884" y="9296400"/>
            <a:ext cx="340259" cy="324306"/>
          </a:xfrm>
          <a:prstGeom prst="rect">
            <a:avLst/>
          </a:prstGeom>
        </p:spPr>
        <p:txBody>
          <a:bodyPr anchor="t"/>
          <a:lstStyle>
            <a:lvl1pPr>
              <a:defRPr sz="1600">
                <a:latin typeface="+mj-lt"/>
                <a:ea typeface="+mj-ea"/>
                <a:cs typeface="+mj-cs"/>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600200" y="635000"/>
            <a:ext cx="9779000" cy="59182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70000" y="6718300"/>
            <a:ext cx="10464800" cy="1422400"/>
          </a:xfrm>
          <a:prstGeom prst="rect">
            <a:avLst/>
          </a:prstGeom>
        </p:spPr>
        <p:txBody>
          <a:bodyPr anchor="b"/>
          <a:lstStyle/>
          <a:p>
            <a:r>
              <a:t>Title Text</a:t>
            </a:r>
          </a:p>
        </p:txBody>
      </p:sp>
      <p:sp>
        <p:nvSpPr>
          <p:cNvPr id="22" name="Body Level One…"/>
          <p:cNvSpPr txBox="1">
            <a:spLocks noGrp="1"/>
          </p:cNvSpPr>
          <p:nvPr>
            <p:ph type="body" sz="quarter" idx="1"/>
          </p:nvPr>
        </p:nvSpPr>
        <p:spPr>
          <a:xfrm>
            <a:off x="1270000" y="8191500"/>
            <a:ext cx="10464800" cy="12192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xfrm>
            <a:off x="6311798" y="9245600"/>
            <a:ext cx="368504" cy="381000"/>
          </a:xfrm>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xfrm>
            <a:off x="6311798" y="9245600"/>
            <a:ext cx="368504" cy="381000"/>
          </a:xfrm>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718300" y="762000"/>
            <a:ext cx="5334000" cy="82423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762000"/>
            <a:ext cx="5334000" cy="4000500"/>
          </a:xfrm>
          <a:prstGeom prst="rect">
            <a:avLst/>
          </a:prstGeom>
        </p:spPr>
        <p:txBody>
          <a:bodyPr anchor="b"/>
          <a:lstStyle>
            <a:lvl1pPr>
              <a:defRPr sz="6000">
                <a:latin typeface="+mn-lt"/>
                <a:ea typeface="+mn-ea"/>
                <a:cs typeface="+mn-cs"/>
                <a:sym typeface="Helvetica Light"/>
              </a:defRPr>
            </a:lvl1pPr>
          </a:lstStyle>
          <a:p>
            <a:r>
              <a:t>Title Text</a:t>
            </a:r>
          </a:p>
        </p:txBody>
      </p:sp>
      <p:sp>
        <p:nvSpPr>
          <p:cNvPr id="40" name="Body Level One…"/>
          <p:cNvSpPr txBox="1">
            <a:spLocks noGrp="1"/>
          </p:cNvSpPr>
          <p:nvPr>
            <p:ph type="body" sz="quarter" idx="1"/>
          </p:nvPr>
        </p:nvSpPr>
        <p:spPr>
          <a:xfrm>
            <a:off x="952500" y="5003800"/>
            <a:ext cx="5334000" cy="40005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xfrm>
            <a:off x="6311798" y="9245600"/>
            <a:ext cx="368504" cy="381000"/>
          </a:xfrm>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xfrm>
            <a:off x="6311798" y="9245600"/>
            <a:ext cx="368504" cy="381000"/>
          </a:xfrm>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952500" y="2590800"/>
            <a:ext cx="5334000" cy="6286500"/>
          </a:xfrm>
          <a:prstGeom prst="rect">
            <a:avLst/>
          </a:prstGeom>
        </p:spPr>
        <p:txBody>
          <a:bodyPr/>
          <a:lstStyle>
            <a:lvl1pPr marL="381000" indent="-381000">
              <a:spcBef>
                <a:spcPts val="3800"/>
              </a:spcBef>
              <a:defRPr sz="2800"/>
            </a:lvl1pPr>
            <a:lvl2pPr marL="762000" indent="-381000">
              <a:spcBef>
                <a:spcPts val="3800"/>
              </a:spcBef>
              <a:defRPr sz="2800"/>
            </a:lvl2pPr>
            <a:lvl3pPr marL="1143000" indent="-381000">
              <a:spcBef>
                <a:spcPts val="3800"/>
              </a:spcBef>
              <a:defRPr sz="2800"/>
            </a:lvl3pPr>
            <a:lvl4pPr marL="1524000" indent="-381000">
              <a:spcBef>
                <a:spcPts val="3800"/>
              </a:spcBef>
              <a:defRPr sz="2800"/>
            </a:lvl4pPr>
            <a:lvl5pPr marL="1905000" indent="-381000">
              <a:spcBef>
                <a:spcPts val="38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6311798" y="9245600"/>
            <a:ext cx="368504" cy="381000"/>
          </a:xfrm>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xfrm>
            <a:off x="6311798" y="9245600"/>
            <a:ext cx="368504" cy="381000"/>
          </a:xfrm>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718300" y="5092700"/>
            <a:ext cx="5334000" cy="3898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718300" y="762000"/>
            <a:ext cx="5334000" cy="3898900"/>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952500" y="762884"/>
            <a:ext cx="5334000" cy="8229601"/>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xfrm>
            <a:off x="6311798" y="9245600"/>
            <a:ext cx="368504" cy="381000"/>
          </a:xfrm>
          <a:prstGeom prst="rect">
            <a:avLst/>
          </a:prstGeom>
        </p:spPr>
        <p:txBody>
          <a:bodyPr anchor="t"/>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hueOff val="14428889"/>
                <a:satOff val="-41639"/>
                <a:lumOff val="-30181"/>
              </a:schemeClr>
            </a:gs>
            <a:gs pos="70380">
              <a:srgbClr val="041050"/>
            </a:gs>
            <a:gs pos="100000">
              <a:schemeClr val="accent5">
                <a:hueOff val="13799203"/>
                <a:satOff val="25190"/>
                <a:lumOff val="-5129"/>
              </a:schemeClr>
            </a:gs>
          </a:gsLst>
          <a:lin ang="5400000" scaled="0"/>
        </a:gra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406400"/>
            <a:ext cx="11099800" cy="2120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11798" y="9245599"/>
            <a:ext cx="368504" cy="381001"/>
          </a:xfrm>
          <a:prstGeom prst="rect">
            <a:avLst/>
          </a:prstGeom>
          <a:ln w="12700">
            <a:miter lim="400000"/>
          </a:ln>
        </p:spPr>
        <p:txBody>
          <a:bodyPr wrap="none" lIns="50800" tIns="50800" rIns="50800" bIns="50800" anchor="b">
            <a:spAutoFit/>
          </a:bodyPr>
          <a:lstStyle>
            <a:lvl1pPr>
              <a:defRPr sz="1800"/>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j-lt"/>
          <a:ea typeface="+mj-ea"/>
          <a:cs typeface="+mj-cs"/>
          <a:sym typeface="Helvetica Neue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j-lt"/>
          <a:ea typeface="+mj-ea"/>
          <a:cs typeface="+mj-cs"/>
          <a:sym typeface="Helvetica Neue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j-lt"/>
          <a:ea typeface="+mj-ea"/>
          <a:cs typeface="+mj-cs"/>
          <a:sym typeface="Helvetica Neue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j-lt"/>
          <a:ea typeface="+mj-ea"/>
          <a:cs typeface="+mj-cs"/>
          <a:sym typeface="Helvetica Neue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j-lt"/>
          <a:ea typeface="+mj-ea"/>
          <a:cs typeface="+mj-cs"/>
          <a:sym typeface="Helvetica Neue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j-lt"/>
          <a:ea typeface="+mj-ea"/>
          <a:cs typeface="+mj-cs"/>
          <a:sym typeface="Helvetica Neue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j-lt"/>
          <a:ea typeface="+mj-ea"/>
          <a:cs typeface="+mj-cs"/>
          <a:sym typeface="Helvetica Neue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j-lt"/>
          <a:ea typeface="+mj-ea"/>
          <a:cs typeface="+mj-cs"/>
          <a:sym typeface="Helvetica Neue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j-lt"/>
          <a:ea typeface="+mj-ea"/>
          <a:cs typeface="+mj-cs"/>
          <a:sym typeface="Helvetica Neue Light"/>
        </a:defRPr>
      </a:lvl9pPr>
    </p:titleStyle>
    <p:bodyStyle>
      <a:lvl1pPr marL="457200" marR="0" indent="-457200" algn="l" defTabSz="584200" rtl="0" latinLnBrk="0">
        <a:lnSpc>
          <a:spcPct val="100000"/>
        </a:lnSpc>
        <a:spcBef>
          <a:spcPts val="4200"/>
        </a:spcBef>
        <a:spcAft>
          <a:spcPts val="0"/>
        </a:spcAft>
        <a:buClrTx/>
        <a:buSzPct val="171000"/>
        <a:buFontTx/>
        <a:buChar char="•"/>
        <a:tabLst/>
        <a:defRPr sz="3800" b="0" i="0" u="none" strike="noStrike" cap="none" spc="0" baseline="0">
          <a:ln>
            <a:noFill/>
          </a:ln>
          <a:solidFill>
            <a:srgbClr val="FFFFFF"/>
          </a:solidFill>
          <a:uFillTx/>
          <a:latin typeface="Helvetica Neue Thin"/>
          <a:ea typeface="Helvetica Neue Thin"/>
          <a:cs typeface="Helvetica Neue Thin"/>
          <a:sym typeface="Helvetica Neue Thin"/>
        </a:defRPr>
      </a:lvl1pPr>
      <a:lvl2pPr marL="685800" marR="0" indent="-457200" algn="l" defTabSz="584200" rtl="0" latinLnBrk="0">
        <a:lnSpc>
          <a:spcPct val="100000"/>
        </a:lnSpc>
        <a:spcBef>
          <a:spcPts val="4200"/>
        </a:spcBef>
        <a:spcAft>
          <a:spcPts val="0"/>
        </a:spcAft>
        <a:buClrTx/>
        <a:buSzPct val="171000"/>
        <a:buFontTx/>
        <a:buChar char="•"/>
        <a:tabLst/>
        <a:defRPr sz="3800" b="0" i="0" u="none" strike="noStrike" cap="none" spc="0" baseline="0">
          <a:ln>
            <a:noFill/>
          </a:ln>
          <a:solidFill>
            <a:srgbClr val="FFFFFF"/>
          </a:solidFill>
          <a:uFillTx/>
          <a:latin typeface="Helvetica Neue Thin"/>
          <a:ea typeface="Helvetica Neue Thin"/>
          <a:cs typeface="Helvetica Neue Thin"/>
          <a:sym typeface="Helvetica Neue Thin"/>
        </a:defRPr>
      </a:lvl2pPr>
      <a:lvl3pPr marL="914400" marR="0" indent="-457200" algn="l" defTabSz="584200" rtl="0" latinLnBrk="0">
        <a:lnSpc>
          <a:spcPct val="100000"/>
        </a:lnSpc>
        <a:spcBef>
          <a:spcPts val="4200"/>
        </a:spcBef>
        <a:spcAft>
          <a:spcPts val="0"/>
        </a:spcAft>
        <a:buClrTx/>
        <a:buSzPct val="171000"/>
        <a:buFontTx/>
        <a:buChar char="•"/>
        <a:tabLst/>
        <a:defRPr sz="3800" b="0" i="0" u="none" strike="noStrike" cap="none" spc="0" baseline="0">
          <a:ln>
            <a:noFill/>
          </a:ln>
          <a:solidFill>
            <a:srgbClr val="FFFFFF"/>
          </a:solidFill>
          <a:uFillTx/>
          <a:latin typeface="Helvetica Neue Thin"/>
          <a:ea typeface="Helvetica Neue Thin"/>
          <a:cs typeface="Helvetica Neue Thin"/>
          <a:sym typeface="Helvetica Neue Thin"/>
        </a:defRPr>
      </a:lvl3pPr>
      <a:lvl4pPr marL="1143000" marR="0" indent="-457200" algn="l" defTabSz="584200" rtl="0" latinLnBrk="0">
        <a:lnSpc>
          <a:spcPct val="100000"/>
        </a:lnSpc>
        <a:spcBef>
          <a:spcPts val="4200"/>
        </a:spcBef>
        <a:spcAft>
          <a:spcPts val="0"/>
        </a:spcAft>
        <a:buClrTx/>
        <a:buSzPct val="171000"/>
        <a:buFontTx/>
        <a:buChar char="•"/>
        <a:tabLst/>
        <a:defRPr sz="3800" b="0" i="0" u="none" strike="noStrike" cap="none" spc="0" baseline="0">
          <a:ln>
            <a:noFill/>
          </a:ln>
          <a:solidFill>
            <a:srgbClr val="FFFFFF"/>
          </a:solidFill>
          <a:uFillTx/>
          <a:latin typeface="Helvetica Neue Thin"/>
          <a:ea typeface="Helvetica Neue Thin"/>
          <a:cs typeface="Helvetica Neue Thin"/>
          <a:sym typeface="Helvetica Neue Thin"/>
        </a:defRPr>
      </a:lvl4pPr>
      <a:lvl5pPr marL="1371600" marR="0" indent="-457200" algn="l" defTabSz="584200" rtl="0" latinLnBrk="0">
        <a:lnSpc>
          <a:spcPct val="100000"/>
        </a:lnSpc>
        <a:spcBef>
          <a:spcPts val="4200"/>
        </a:spcBef>
        <a:spcAft>
          <a:spcPts val="0"/>
        </a:spcAft>
        <a:buClrTx/>
        <a:buSzPct val="171000"/>
        <a:buFontTx/>
        <a:buChar char="•"/>
        <a:tabLst/>
        <a:defRPr sz="3800" b="0" i="0" u="none" strike="noStrike" cap="none" spc="0" baseline="0">
          <a:ln>
            <a:noFill/>
          </a:ln>
          <a:solidFill>
            <a:srgbClr val="FFFFFF"/>
          </a:solidFill>
          <a:uFillTx/>
          <a:latin typeface="Helvetica Neue Thin"/>
          <a:ea typeface="Helvetica Neue Thin"/>
          <a:cs typeface="Helvetica Neue Thin"/>
          <a:sym typeface="Helvetica Neue Thin"/>
        </a:defRPr>
      </a:lvl5pPr>
      <a:lvl6pPr marL="1600200" marR="0" indent="-457200" algn="l" defTabSz="584200" rtl="0" latinLnBrk="0">
        <a:lnSpc>
          <a:spcPct val="100000"/>
        </a:lnSpc>
        <a:spcBef>
          <a:spcPts val="4200"/>
        </a:spcBef>
        <a:spcAft>
          <a:spcPts val="0"/>
        </a:spcAft>
        <a:buClrTx/>
        <a:buSzPct val="171000"/>
        <a:buFontTx/>
        <a:buChar char="•"/>
        <a:tabLst/>
        <a:defRPr sz="3800" b="0" i="0" u="none" strike="noStrike" cap="none" spc="0" baseline="0">
          <a:ln>
            <a:noFill/>
          </a:ln>
          <a:solidFill>
            <a:srgbClr val="FFFFFF"/>
          </a:solidFill>
          <a:uFillTx/>
          <a:latin typeface="Helvetica Neue Thin"/>
          <a:ea typeface="Helvetica Neue Thin"/>
          <a:cs typeface="Helvetica Neue Thin"/>
          <a:sym typeface="Helvetica Neue Thin"/>
        </a:defRPr>
      </a:lvl6pPr>
      <a:lvl7pPr marL="1828800" marR="0" indent="-457200" algn="l" defTabSz="584200" rtl="0" latinLnBrk="0">
        <a:lnSpc>
          <a:spcPct val="100000"/>
        </a:lnSpc>
        <a:spcBef>
          <a:spcPts val="4200"/>
        </a:spcBef>
        <a:spcAft>
          <a:spcPts val="0"/>
        </a:spcAft>
        <a:buClrTx/>
        <a:buSzPct val="171000"/>
        <a:buFontTx/>
        <a:buChar char="•"/>
        <a:tabLst/>
        <a:defRPr sz="3800" b="0" i="0" u="none" strike="noStrike" cap="none" spc="0" baseline="0">
          <a:ln>
            <a:noFill/>
          </a:ln>
          <a:solidFill>
            <a:srgbClr val="FFFFFF"/>
          </a:solidFill>
          <a:uFillTx/>
          <a:latin typeface="Helvetica Neue Thin"/>
          <a:ea typeface="Helvetica Neue Thin"/>
          <a:cs typeface="Helvetica Neue Thin"/>
          <a:sym typeface="Helvetica Neue Thin"/>
        </a:defRPr>
      </a:lvl7pPr>
      <a:lvl8pPr marL="2057400" marR="0" indent="-457200" algn="l" defTabSz="584200" rtl="0" latinLnBrk="0">
        <a:lnSpc>
          <a:spcPct val="100000"/>
        </a:lnSpc>
        <a:spcBef>
          <a:spcPts val="4200"/>
        </a:spcBef>
        <a:spcAft>
          <a:spcPts val="0"/>
        </a:spcAft>
        <a:buClrTx/>
        <a:buSzPct val="171000"/>
        <a:buFontTx/>
        <a:buChar char="•"/>
        <a:tabLst/>
        <a:defRPr sz="3800" b="0" i="0" u="none" strike="noStrike" cap="none" spc="0" baseline="0">
          <a:ln>
            <a:noFill/>
          </a:ln>
          <a:solidFill>
            <a:srgbClr val="FFFFFF"/>
          </a:solidFill>
          <a:uFillTx/>
          <a:latin typeface="Helvetica Neue Thin"/>
          <a:ea typeface="Helvetica Neue Thin"/>
          <a:cs typeface="Helvetica Neue Thin"/>
          <a:sym typeface="Helvetica Neue Thin"/>
        </a:defRPr>
      </a:lvl8pPr>
      <a:lvl9pPr marL="2286000" marR="0" indent="-457200" algn="l" defTabSz="584200" rtl="0" latinLnBrk="0">
        <a:lnSpc>
          <a:spcPct val="100000"/>
        </a:lnSpc>
        <a:spcBef>
          <a:spcPts val="4200"/>
        </a:spcBef>
        <a:spcAft>
          <a:spcPts val="0"/>
        </a:spcAft>
        <a:buClrTx/>
        <a:buSzPct val="171000"/>
        <a:buFontTx/>
        <a:buChar char="•"/>
        <a:tabLst/>
        <a:defRPr sz="3800" b="0" i="0" u="none" strike="noStrike" cap="none" spc="0" baseline="0">
          <a:ln>
            <a:noFill/>
          </a:ln>
          <a:solidFill>
            <a:srgbClr val="FFFFFF"/>
          </a:solidFill>
          <a:uFillTx/>
          <a:latin typeface="Helvetica Neue Thin"/>
          <a:ea typeface="Helvetica Neue Thin"/>
          <a:cs typeface="Helvetica Neue Thin"/>
          <a:sym typeface="Helvetica Neue Thin"/>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1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9.tiff"/></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6.tif"/></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Out of the Archive"/>
          <p:cNvSpPr txBox="1">
            <a:spLocks noGrp="1"/>
          </p:cNvSpPr>
          <p:nvPr>
            <p:ph type="ctrTitle"/>
          </p:nvPr>
        </p:nvSpPr>
        <p:spPr>
          <a:xfrm>
            <a:off x="1270000" y="-546100"/>
            <a:ext cx="10464800" cy="3302000"/>
          </a:xfrm>
          <a:prstGeom prst="rect">
            <a:avLst/>
          </a:prstGeom>
        </p:spPr>
        <p:txBody>
          <a:bodyPr/>
          <a:lstStyle/>
          <a:p>
            <a:r>
              <a:t>Out of the Archive</a:t>
            </a:r>
          </a:p>
        </p:txBody>
      </p:sp>
      <p:sp>
        <p:nvSpPr>
          <p:cNvPr id="136" name="Adventures in the “Minor” Archive"/>
          <p:cNvSpPr txBox="1">
            <a:spLocks noGrp="1"/>
          </p:cNvSpPr>
          <p:nvPr>
            <p:ph type="subTitle" sz="quarter" idx="1"/>
          </p:nvPr>
        </p:nvSpPr>
        <p:spPr>
          <a:xfrm>
            <a:off x="1270000" y="2844800"/>
            <a:ext cx="10464800" cy="1130300"/>
          </a:xfrm>
          <a:prstGeom prst="rect">
            <a:avLst/>
          </a:prstGeom>
        </p:spPr>
        <p:txBody>
          <a:bodyPr/>
          <a:lstStyle/>
          <a:p>
            <a:r>
              <a:t>Adventures in the “Minor” Archive</a:t>
            </a:r>
          </a:p>
        </p:txBody>
      </p:sp>
      <p:sp>
        <p:nvSpPr>
          <p:cNvPr id="137" name="Maya Gurantz, Artist…"/>
          <p:cNvSpPr txBox="1"/>
          <p:nvPr/>
        </p:nvSpPr>
        <p:spPr>
          <a:xfrm>
            <a:off x="1371434" y="6299199"/>
            <a:ext cx="10261931" cy="185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Maya Gurantz, Artist</a:t>
            </a:r>
          </a:p>
          <a:p>
            <a:r>
              <a:t>Antoinette LaFarge, Professor, UC Irvine, Artist</a:t>
            </a:r>
          </a:p>
          <a:p>
            <a:r>
              <a:t>Audra Eagle Yun, Archivist</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IMG_2280.jpg" descr="IMG_2280.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294395" y="1167735"/>
            <a:ext cx="4791846" cy="7069008"/>
          </a:xfrm>
          <a:prstGeom prst="rect">
            <a:avLst/>
          </a:prstGeom>
          <a:ln w="12700">
            <a:miter lim="400000"/>
          </a:ln>
        </p:spPr>
      </p:pic>
      <p:pic>
        <p:nvPicPr>
          <p:cNvPr id="183"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0239" y="1150405"/>
            <a:ext cx="3612685" cy="4714553"/>
          </a:xfrm>
          <a:prstGeom prst="rect">
            <a:avLst/>
          </a:prstGeom>
          <a:ln w="12700">
            <a:miter lim="400000"/>
          </a:ln>
        </p:spPr>
      </p:pic>
      <p:pic>
        <p:nvPicPr>
          <p:cNvPr id="184"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83999" y="3556839"/>
            <a:ext cx="2922896" cy="3909372"/>
          </a:xfrm>
          <a:prstGeom prst="rect">
            <a:avLst/>
          </a:prstGeom>
          <a:ln w="12700">
            <a:miter lim="400000"/>
          </a:ln>
        </p:spPr>
      </p:pic>
      <p:pic>
        <p:nvPicPr>
          <p:cNvPr id="185" name="Image" descr="Imag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17622" y="5994804"/>
            <a:ext cx="2628351" cy="3356771"/>
          </a:xfrm>
          <a:prstGeom prst="rect">
            <a:avLst/>
          </a:prstGeom>
          <a:ln w="12700">
            <a:miter lim="400000"/>
          </a:ln>
        </p:spPr>
      </p:pic>
      <p:pic>
        <p:nvPicPr>
          <p:cNvPr id="186" name="Image" descr="Image"/>
          <p:cNvPicPr>
            <a:picLocks noChangeAspect="1"/>
          </p:cNvPicPr>
          <p:nvPr/>
        </p:nvPicPr>
        <p:blipFill>
          <a:blip r:embed="rId6">
            <a:extLst/>
          </a:blip>
          <a:stretch>
            <a:fillRect/>
          </a:stretch>
        </p:blipFill>
        <p:spPr>
          <a:xfrm>
            <a:off x="8968336" y="923766"/>
            <a:ext cx="3235062" cy="5167831"/>
          </a:xfrm>
          <a:prstGeom prst="rect">
            <a:avLst/>
          </a:prstGeom>
          <a:ln w="12700">
            <a:miter lim="400000"/>
          </a:ln>
        </p:spPr>
      </p:pic>
      <p:pic>
        <p:nvPicPr>
          <p:cNvPr id="187" name="Image" descr="Image"/>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10440" y="6745557"/>
            <a:ext cx="1975181" cy="2795066"/>
          </a:xfrm>
          <a:prstGeom prst="rect">
            <a:avLst/>
          </a:prstGeom>
          <a:ln w="12700">
            <a:miter lim="400000"/>
          </a:ln>
        </p:spPr>
      </p:pic>
      <p:pic>
        <p:nvPicPr>
          <p:cNvPr id="188" name="Image" descr="Image"/>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92873" y="6584768"/>
            <a:ext cx="2210385" cy="3116643"/>
          </a:xfrm>
          <a:prstGeom prst="rect">
            <a:avLst/>
          </a:prstGeom>
          <a:ln w="12700">
            <a:miter lim="400000"/>
          </a:ln>
        </p:spPr>
      </p:pic>
      <p:pic>
        <p:nvPicPr>
          <p:cNvPr id="189" name="Image" descr="Image"/>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529889" y="7045403"/>
            <a:ext cx="1761376" cy="2606300"/>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IMG_2475.jpg" descr="IMG_2475.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33723" y="911832"/>
            <a:ext cx="9937430" cy="6149368"/>
          </a:xfrm>
          <a:prstGeom prst="rect">
            <a:avLst/>
          </a:prstGeom>
          <a:ln w="12700">
            <a:miter lim="400000"/>
          </a:ln>
        </p:spPr>
      </p:pic>
      <p:pic>
        <p:nvPicPr>
          <p:cNvPr id="192" name="IMG_2474.jpg" descr="IMG_247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629308" y="6159543"/>
            <a:ext cx="5755622" cy="3489630"/>
          </a:xfrm>
          <a:prstGeom prst="rect">
            <a:avLst/>
          </a:prstGeom>
          <a:ln w="12700">
            <a:miter lim="400000"/>
          </a:ln>
        </p:spPr>
      </p:pic>
      <p:sp>
        <p:nvSpPr>
          <p:cNvPr id="193" name="“Tom in the centre is sneering at my enormous hat.” —A.B."/>
          <p:cNvSpPr txBox="1"/>
          <p:nvPr/>
        </p:nvSpPr>
        <p:spPr>
          <a:xfrm>
            <a:off x="7790891" y="7370521"/>
            <a:ext cx="4816055" cy="15757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300">
                <a:latin typeface="Helvetica Neue"/>
                <a:ea typeface="Helvetica Neue"/>
                <a:cs typeface="Helvetica Neue"/>
                <a:sym typeface="Helvetica Neue"/>
              </a:defRPr>
            </a:lvl1pPr>
          </a:lstStyle>
          <a:p>
            <a:r>
              <a:t>“Tom in the centre is sneering at my enormous hat.” —A.B.</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Challenges in working with Yale’s Manuscripts &amp; Archives:…"/>
          <p:cNvSpPr txBox="1"/>
          <p:nvPr/>
        </p:nvSpPr>
        <p:spPr>
          <a:xfrm>
            <a:off x="862977" y="1189990"/>
            <a:ext cx="9853271" cy="34963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400" b="1">
                <a:latin typeface="Helvetica Neue"/>
                <a:ea typeface="Helvetica Neue"/>
                <a:cs typeface="Helvetica Neue"/>
                <a:sym typeface="Helvetica Neue"/>
              </a:defRPr>
            </a:pPr>
            <a:r>
              <a:t>Challenges in working with Yale’s Manuscripts &amp; Archives:</a:t>
            </a:r>
          </a:p>
          <a:p>
            <a:pPr>
              <a:defRPr sz="2400" b="1">
                <a:latin typeface="Helvetica Neue"/>
                <a:ea typeface="Helvetica Neue"/>
                <a:cs typeface="Helvetica Neue"/>
                <a:sym typeface="Helvetica Neue"/>
              </a:defRPr>
            </a:pPr>
            <a:endParaRPr/>
          </a:p>
          <a:p>
            <a:pPr marL="333374" indent="-333374" algn="l">
              <a:buSzPct val="145000"/>
              <a:buChar char="•"/>
              <a:defRPr sz="2500">
                <a:latin typeface="Helvetica Neue"/>
                <a:ea typeface="Helvetica Neue"/>
                <a:cs typeface="Helvetica Neue"/>
                <a:sym typeface="Helvetica Neue"/>
              </a:defRPr>
            </a:pPr>
            <a:r>
              <a:t>Materials may only be reviewed in the Manuscripts and Archives Reading Room in Sterling Memorial Library on campus. </a:t>
            </a:r>
          </a:p>
          <a:p>
            <a:pPr marL="333374" indent="-333374" algn="l">
              <a:buSzPct val="145000"/>
              <a:buChar char="•"/>
              <a:defRPr sz="2500">
                <a:latin typeface="Helvetica Neue"/>
                <a:ea typeface="Helvetica Neue"/>
                <a:cs typeface="Helvetica Neue"/>
                <a:sym typeface="Helvetica Neue"/>
              </a:defRPr>
            </a:pPr>
            <a:r>
              <a:t>Nearly all materials are stored off-site in a facility four miles away.</a:t>
            </a:r>
          </a:p>
          <a:p>
            <a:pPr marL="333374" indent="-333374" algn="l">
              <a:buSzPct val="145000"/>
              <a:buChar char="•"/>
              <a:defRPr sz="2500">
                <a:latin typeface="Helvetica Neue"/>
                <a:ea typeface="Helvetica Neue"/>
                <a:cs typeface="Helvetica Neue"/>
                <a:sym typeface="Helvetica Neue"/>
              </a:defRPr>
            </a:pPr>
            <a:r>
              <a:t>Materials are only retrieved from the facility twice a day.</a:t>
            </a:r>
          </a:p>
          <a:p>
            <a:pPr marL="333374" indent="-333374" algn="l">
              <a:buSzPct val="145000"/>
              <a:buChar char="•"/>
              <a:defRPr sz="2500">
                <a:latin typeface="Helvetica Neue"/>
                <a:ea typeface="Helvetica Neue"/>
                <a:cs typeface="Helvetica Neue"/>
                <a:sym typeface="Helvetica Neue"/>
              </a:defRPr>
            </a:pPr>
            <a:r>
              <a:t>Materials requested after 10am were not guaranteed available until the next day, though in practice there were exceptions. </a:t>
            </a:r>
          </a:p>
        </p:txBody>
      </p:sp>
      <p:pic>
        <p:nvPicPr>
          <p:cNvPr id="196" name="Screen Shot 2018-05-16 at 9.21.08 PM.png" descr="Screen Shot 2018-05-16 at 9.21.08 P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6395" y="5365750"/>
            <a:ext cx="8115301" cy="800100"/>
          </a:xfrm>
          <a:prstGeom prst="rect">
            <a:avLst/>
          </a:prstGeom>
          <a:ln w="12700">
            <a:miter lim="400000"/>
          </a:ln>
        </p:spPr>
      </p:pic>
      <p:sp>
        <p:nvSpPr>
          <p:cNvPr id="197" name="Website:"/>
          <p:cNvSpPr txBox="1"/>
          <p:nvPr/>
        </p:nvSpPr>
        <p:spPr>
          <a:xfrm>
            <a:off x="821029" y="4774086"/>
            <a:ext cx="1355142" cy="4610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400" b="1">
                <a:latin typeface="Helvetica Neue"/>
                <a:ea typeface="Helvetica Neue"/>
                <a:cs typeface="Helvetica Neue"/>
                <a:sym typeface="Helvetica Neue"/>
              </a:defRPr>
            </a:lvl1pPr>
          </a:lstStyle>
          <a:p>
            <a:r>
              <a:t>Website:</a:t>
            </a:r>
          </a:p>
        </p:txBody>
      </p:sp>
      <p:sp>
        <p:nvSpPr>
          <p:cNvPr id="198" name="Reality:"/>
          <p:cNvSpPr txBox="1"/>
          <p:nvPr/>
        </p:nvSpPr>
        <p:spPr>
          <a:xfrm>
            <a:off x="902716" y="6729886"/>
            <a:ext cx="1191769" cy="4610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400" b="1">
                <a:latin typeface="Helvetica Neue"/>
                <a:ea typeface="Helvetica Neue"/>
                <a:cs typeface="Helvetica Neue"/>
                <a:sym typeface="Helvetica Neue"/>
              </a:defRPr>
            </a:lvl1pPr>
          </a:lstStyle>
          <a:p>
            <a:r>
              <a:t>Reality:</a:t>
            </a:r>
          </a:p>
        </p:txBody>
      </p:sp>
      <p:pic>
        <p:nvPicPr>
          <p:cNvPr id="199" name="Image" descr="Image"/>
          <p:cNvPicPr>
            <a:picLocks noChangeAspect="1"/>
          </p:cNvPicPr>
          <p:nvPr/>
        </p:nvPicPr>
        <p:blipFill>
          <a:blip r:embed="rId3">
            <a:extLst/>
          </a:blip>
          <a:stretch>
            <a:fillRect/>
          </a:stretch>
        </p:blipFill>
        <p:spPr>
          <a:xfrm>
            <a:off x="1192212" y="7268225"/>
            <a:ext cx="9194801" cy="850901"/>
          </a:xfrm>
          <a:prstGeom prst="rect">
            <a:avLst/>
          </a:prstGeom>
          <a:ln w="12700">
            <a:miter lim="400000"/>
          </a:ln>
        </p:spPr>
      </p:pic>
      <p:sp>
        <p:nvSpPr>
          <p:cNvPr id="200" name="Oval"/>
          <p:cNvSpPr/>
          <p:nvPr/>
        </p:nvSpPr>
        <p:spPr>
          <a:xfrm>
            <a:off x="3898900" y="5435600"/>
            <a:ext cx="3603625" cy="660400"/>
          </a:xfrm>
          <a:prstGeom prst="ellipse">
            <a:avLst/>
          </a:prstGeom>
          <a:ln w="50800">
            <a:solidFill>
              <a:srgbClr val="FF161E"/>
            </a:solidFill>
            <a:miter lim="400000"/>
          </a:ln>
        </p:spPr>
        <p:txBody>
          <a:bodyPr lIns="50800" tIns="50800" rIns="50800" bIns="50800" anchor="ctr"/>
          <a:lstStyle/>
          <a:p>
            <a:pPr>
              <a:defRPr sz="2200">
                <a:latin typeface="Helvetica Neue Medium"/>
                <a:ea typeface="Helvetica Neue Medium"/>
                <a:cs typeface="Helvetica Neue Medium"/>
                <a:sym typeface="Helvetica Neue Medium"/>
              </a:defRPr>
            </a:pPr>
            <a:endParaRPr/>
          </a:p>
        </p:txBody>
      </p:sp>
      <p:sp>
        <p:nvSpPr>
          <p:cNvPr id="201" name="Oval"/>
          <p:cNvSpPr/>
          <p:nvPr/>
        </p:nvSpPr>
        <p:spPr>
          <a:xfrm>
            <a:off x="5422900" y="7480300"/>
            <a:ext cx="3603625" cy="660400"/>
          </a:xfrm>
          <a:prstGeom prst="ellipse">
            <a:avLst/>
          </a:prstGeom>
          <a:ln w="50800">
            <a:solidFill>
              <a:srgbClr val="FF161E"/>
            </a:solidFill>
            <a:miter lim="400000"/>
          </a:ln>
        </p:spPr>
        <p:txBody>
          <a:bodyPr lIns="50800" tIns="50800" rIns="50800" bIns="50800" anchor="ctr"/>
          <a:lstStyle/>
          <a:p>
            <a:pPr>
              <a:defRPr sz="2200">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Body"/>
          <p:cNvSpPr txBox="1">
            <a:spLocks noGrp="1"/>
          </p:cNvSpPr>
          <p:nvPr>
            <p:ph type="body" idx="1"/>
          </p:nvPr>
        </p:nvSpPr>
        <p:spPr>
          <a:xfrm>
            <a:off x="952500" y="3713516"/>
            <a:ext cx="11099800" cy="6286501"/>
          </a:xfrm>
          <a:prstGeom prst="rect">
            <a:avLst/>
          </a:prstGeom>
        </p:spPr>
        <p:txBody>
          <a:bodyPr/>
          <a:lstStyle/>
          <a:p>
            <a:endParaRPr/>
          </a:p>
        </p:txBody>
      </p:sp>
      <p:pic>
        <p:nvPicPr>
          <p:cNvPr id="204" name="Life Magazine_Leotard.jpg" descr="Life Magazine_Leotard.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559" y="-1"/>
            <a:ext cx="7315201" cy="9753601"/>
          </a:xfrm>
          <a:prstGeom prst="rect">
            <a:avLst/>
          </a:prstGeom>
          <a:ln w="12700">
            <a:miter lim="400000"/>
          </a:ln>
        </p:spPr>
      </p:pic>
      <p:pic>
        <p:nvPicPr>
          <p:cNvPr id="205" name="Sketch with Notes.JPG" descr="Sketch with Notes.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79211" y="942212"/>
            <a:ext cx="5901883" cy="7869176"/>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Projects"/>
          <p:cNvSpPr txBox="1">
            <a:spLocks noGrp="1"/>
          </p:cNvSpPr>
          <p:nvPr>
            <p:ph type="title"/>
          </p:nvPr>
        </p:nvSpPr>
        <p:spPr>
          <a:prstGeom prst="rect">
            <a:avLst/>
          </a:prstGeom>
        </p:spPr>
        <p:txBody>
          <a:bodyPr/>
          <a:lstStyle/>
          <a:p>
            <a:r>
              <a:t>Projects</a:t>
            </a:r>
          </a:p>
        </p:txBody>
      </p:sp>
      <p:sp>
        <p:nvSpPr>
          <p:cNvPr id="210" name="“One Day, One Box”…"/>
          <p:cNvSpPr txBox="1">
            <a:spLocks noGrp="1"/>
          </p:cNvSpPr>
          <p:nvPr>
            <p:ph type="body" idx="1"/>
          </p:nvPr>
        </p:nvSpPr>
        <p:spPr>
          <a:xfrm>
            <a:off x="952500" y="2123001"/>
            <a:ext cx="11099800" cy="6286501"/>
          </a:xfrm>
          <a:prstGeom prst="rect">
            <a:avLst/>
          </a:prstGeom>
        </p:spPr>
        <p:txBody>
          <a:bodyPr/>
          <a:lstStyle/>
          <a:p>
            <a:r>
              <a:t>“One Day, One Box”</a:t>
            </a:r>
          </a:p>
          <a:p>
            <a:r>
              <a:t>Guides for Citizen Researcher, Family Archivists</a:t>
            </a:r>
          </a:p>
          <a:p>
            <a:r>
              <a:t>Developing curricula in archival research for teachers</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Out of the Archive"/>
          <p:cNvSpPr txBox="1">
            <a:spLocks noGrp="1"/>
          </p:cNvSpPr>
          <p:nvPr>
            <p:ph type="title"/>
          </p:nvPr>
        </p:nvSpPr>
        <p:spPr>
          <a:prstGeom prst="rect">
            <a:avLst/>
          </a:prstGeom>
        </p:spPr>
        <p:txBody>
          <a:bodyPr/>
          <a:lstStyle/>
          <a:p>
            <a:r>
              <a:t>Out of the Archive</a:t>
            </a:r>
          </a:p>
        </p:txBody>
      </p:sp>
      <p:sp>
        <p:nvSpPr>
          <p:cNvPr id="142" name="Surface the archives of forgotten artists, writers, scientists.…"/>
          <p:cNvSpPr txBox="1">
            <a:spLocks noGrp="1"/>
          </p:cNvSpPr>
          <p:nvPr>
            <p:ph type="body" idx="1"/>
          </p:nvPr>
        </p:nvSpPr>
        <p:spPr>
          <a:prstGeom prst="rect">
            <a:avLst/>
          </a:prstGeom>
        </p:spPr>
        <p:txBody>
          <a:bodyPr/>
          <a:lstStyle/>
          <a:p>
            <a:pPr marL="379475" indent="-379475" defTabSz="484886">
              <a:spcBef>
                <a:spcPts val="3400"/>
              </a:spcBef>
              <a:defRPr sz="3154"/>
            </a:pPr>
            <a:r>
              <a:t>Surface the archives of forgotten artists, writers, scientists. </a:t>
            </a:r>
          </a:p>
          <a:p>
            <a:pPr marL="379475" indent="-379475" defTabSz="484886">
              <a:spcBef>
                <a:spcPts val="3400"/>
              </a:spcBef>
              <a:defRPr sz="3154"/>
            </a:pPr>
            <a:r>
              <a:t>Encourage citizen-researchers to engage with this work; increase layman’s confidence in entering and enjoying archival research, even without a specific project in mind.</a:t>
            </a:r>
          </a:p>
          <a:p>
            <a:pPr marL="379475" indent="-379475" defTabSz="484886">
              <a:spcBef>
                <a:spcPts val="3400"/>
              </a:spcBef>
              <a:defRPr sz="3154"/>
            </a:pPr>
            <a:r>
              <a:t>Create an easily navigable guide of best practices for citizen researchers in the archives, families maintaining personal archives (family letters, journals) or communities working with community archives.</a:t>
            </a:r>
          </a:p>
          <a:p>
            <a:pPr marL="379475" indent="-379475" defTabSz="484886">
              <a:spcBef>
                <a:spcPts val="3400"/>
              </a:spcBef>
              <a:defRPr sz="3154"/>
            </a:pPr>
            <a:r>
              <a:t>Develop strategies to integrate such archival research in pedagogy.  </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Inspirations"/>
          <p:cNvSpPr txBox="1">
            <a:spLocks noGrp="1"/>
          </p:cNvSpPr>
          <p:nvPr>
            <p:ph type="title"/>
          </p:nvPr>
        </p:nvSpPr>
        <p:spPr>
          <a:prstGeom prst="rect">
            <a:avLst/>
          </a:prstGeom>
        </p:spPr>
        <p:txBody>
          <a:bodyPr/>
          <a:lstStyle/>
          <a:p>
            <a:r>
              <a:t>Inspirations</a:t>
            </a:r>
          </a:p>
        </p:txBody>
      </p:sp>
      <p:pic>
        <p:nvPicPr>
          <p:cNvPr id="147" name="Screen Shot 2018-08-13 at 11.36.15 PM.png" descr="Screen Shot 2018-08-13 at 11.36.15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35872" y="2326932"/>
            <a:ext cx="5564169" cy="4238240"/>
          </a:xfrm>
          <a:prstGeom prst="rect">
            <a:avLst/>
          </a:prstGeom>
          <a:ln w="12700">
            <a:miter lim="400000"/>
          </a:ln>
        </p:spPr>
      </p:pic>
      <p:pic>
        <p:nvPicPr>
          <p:cNvPr id="148" name="Screen Shot 2018-08-13 at 11.35.53 PM.png" descr="Screen Shot 2018-08-13 at 11.35.53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9866" y="2325840"/>
            <a:ext cx="6609348" cy="5732598"/>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Screen Shot 2018-08-13 at 11.43.05 PM.png" descr="Screen Shot 2018-08-13 at 11.43.05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26326" y="196508"/>
            <a:ext cx="7752148" cy="9360584"/>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Inspirations"/>
          <p:cNvSpPr txBox="1">
            <a:spLocks noGrp="1"/>
          </p:cNvSpPr>
          <p:nvPr>
            <p:ph type="title"/>
          </p:nvPr>
        </p:nvSpPr>
        <p:spPr>
          <a:prstGeom prst="rect">
            <a:avLst/>
          </a:prstGeom>
        </p:spPr>
        <p:txBody>
          <a:bodyPr/>
          <a:lstStyle/>
          <a:p>
            <a:r>
              <a:t>Inspirations</a:t>
            </a:r>
          </a:p>
        </p:txBody>
      </p:sp>
      <p:pic>
        <p:nvPicPr>
          <p:cNvPr id="157" name="Image" descr="Image"/>
          <p:cNvPicPr>
            <a:picLocks noChangeAspect="1"/>
          </p:cNvPicPr>
          <p:nvPr/>
        </p:nvPicPr>
        <p:blipFill>
          <a:blip r:embed="rId3">
            <a:extLst/>
          </a:blip>
          <a:stretch>
            <a:fillRect/>
          </a:stretch>
        </p:blipFill>
        <p:spPr>
          <a:xfrm>
            <a:off x="447128" y="2410587"/>
            <a:ext cx="4254501" cy="6337301"/>
          </a:xfrm>
          <a:prstGeom prst="rect">
            <a:avLst/>
          </a:prstGeom>
          <a:ln w="12700">
            <a:miter lim="400000"/>
          </a:ln>
        </p:spPr>
      </p:pic>
      <p:pic>
        <p:nvPicPr>
          <p:cNvPr id="158" name="Image" descr="Image"/>
          <p:cNvPicPr>
            <a:picLocks noChangeAspect="1"/>
          </p:cNvPicPr>
          <p:nvPr/>
        </p:nvPicPr>
        <p:blipFill>
          <a:blip r:embed="rId4">
            <a:extLst/>
          </a:blip>
          <a:stretch>
            <a:fillRect/>
          </a:stretch>
        </p:blipFill>
        <p:spPr>
          <a:xfrm>
            <a:off x="4874459" y="2415100"/>
            <a:ext cx="7907278" cy="4923400"/>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Inspirations"/>
          <p:cNvSpPr txBox="1">
            <a:spLocks noGrp="1"/>
          </p:cNvSpPr>
          <p:nvPr>
            <p:ph type="title"/>
          </p:nvPr>
        </p:nvSpPr>
        <p:spPr>
          <a:prstGeom prst="rect">
            <a:avLst/>
          </a:prstGeom>
        </p:spPr>
        <p:txBody>
          <a:bodyPr/>
          <a:lstStyle/>
          <a:p>
            <a:r>
              <a:t>Inspirations</a:t>
            </a:r>
          </a:p>
        </p:txBody>
      </p:sp>
      <p:pic>
        <p:nvPicPr>
          <p:cNvPr id="163" name="Image" descr="Image"/>
          <p:cNvPicPr>
            <a:picLocks noChangeAspect="1"/>
          </p:cNvPicPr>
          <p:nvPr/>
        </p:nvPicPr>
        <p:blipFill>
          <a:blip r:embed="rId3">
            <a:extLst/>
          </a:blip>
          <a:stretch>
            <a:fillRect/>
          </a:stretch>
        </p:blipFill>
        <p:spPr>
          <a:xfrm>
            <a:off x="6073506" y="1845895"/>
            <a:ext cx="6892390" cy="9753601"/>
          </a:xfrm>
          <a:prstGeom prst="rect">
            <a:avLst/>
          </a:prstGeom>
          <a:ln w="12700">
            <a:miter lim="400000"/>
          </a:ln>
        </p:spPr>
      </p:pic>
      <p:pic>
        <p:nvPicPr>
          <p:cNvPr id="164" name="Screen Shot 2018-05-17 at 10.29.49 PM.png" descr="Screen Shot 2018-05-17 at 10.29.49 PM.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272620" y="2837259"/>
            <a:ext cx="6892522" cy="5806160"/>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Out of the Archive, 2017-18"/>
          <p:cNvSpPr txBox="1">
            <a:spLocks noGrp="1"/>
          </p:cNvSpPr>
          <p:nvPr>
            <p:ph type="title"/>
          </p:nvPr>
        </p:nvSpPr>
        <p:spPr>
          <a:prstGeom prst="rect">
            <a:avLst/>
          </a:prstGeom>
        </p:spPr>
        <p:txBody>
          <a:bodyPr>
            <a:normAutofit fontScale="90000"/>
          </a:bodyPr>
          <a:lstStyle>
            <a:lvl1pPr defTabSz="525779">
              <a:defRPr sz="7200"/>
            </a:lvl1pPr>
          </a:lstStyle>
          <a:p>
            <a:r>
              <a:t>Out of the Archive, 2017-18</a:t>
            </a:r>
          </a:p>
        </p:txBody>
      </p:sp>
      <p:sp>
        <p:nvSpPr>
          <p:cNvPr id="169" name="Invited 5 participants—writers, journalists, artists, archivist—to do a test round into an archive of a forgotten figure?…"/>
          <p:cNvSpPr txBox="1">
            <a:spLocks noGrp="1"/>
          </p:cNvSpPr>
          <p:nvPr>
            <p:ph type="body" idx="1"/>
          </p:nvPr>
        </p:nvSpPr>
        <p:spPr>
          <a:prstGeom prst="rect">
            <a:avLst/>
          </a:prstGeom>
        </p:spPr>
        <p:txBody>
          <a:bodyPr>
            <a:normAutofit fontScale="92500"/>
          </a:bodyPr>
          <a:lstStyle/>
          <a:p>
            <a:pPr marL="388620" indent="-388620" defTabSz="496570">
              <a:spcBef>
                <a:spcPts val="3500"/>
              </a:spcBef>
              <a:defRPr sz="3230"/>
            </a:pPr>
            <a:r>
              <a:t>Invited 5 participants—writers, journalists, artists, archivist—to do a test round into an archive of a forgotten figure?</a:t>
            </a:r>
          </a:p>
          <a:p>
            <a:pPr marL="388620" indent="-388620" defTabSz="496570">
              <a:spcBef>
                <a:spcPts val="3500"/>
              </a:spcBef>
              <a:buChar char="-"/>
              <a:defRPr sz="3230"/>
            </a:pPr>
            <a:r>
              <a:t>What can each of us uncover with a quick dive?  </a:t>
            </a:r>
          </a:p>
          <a:p>
            <a:pPr marL="388620" indent="-388620" defTabSz="496570">
              <a:spcBef>
                <a:spcPts val="3500"/>
              </a:spcBef>
              <a:buChar char="-"/>
              <a:defRPr sz="3230"/>
            </a:pPr>
            <a:r>
              <a:t>What are the challenges?  </a:t>
            </a:r>
          </a:p>
          <a:p>
            <a:pPr marL="388620" indent="-388620" defTabSz="496570">
              <a:spcBef>
                <a:spcPts val="3500"/>
              </a:spcBef>
              <a:buChar char="-"/>
              <a:defRPr sz="3230"/>
            </a:pPr>
            <a:r>
              <a:t>What do we learn from the process?</a:t>
            </a:r>
          </a:p>
          <a:p>
            <a:pPr marL="388620" indent="-388620" defTabSz="496570">
              <a:spcBef>
                <a:spcPts val="3500"/>
              </a:spcBef>
              <a:buChar char="-"/>
              <a:defRPr sz="3230"/>
            </a:pPr>
            <a:r>
              <a:t>Can we use our experience to create best practices?</a:t>
            </a:r>
          </a:p>
          <a:p>
            <a:pPr marL="388620" indent="-388620" defTabSz="496570">
              <a:spcBef>
                <a:spcPts val="3500"/>
              </a:spcBef>
              <a:buChar char="-"/>
              <a:defRPr sz="3230"/>
            </a:pPr>
            <a:r>
              <a:t>How do we scale up the project to include more participants?</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IMG_4828-web.jpg" descr="IMG_4828-web.jpg"/>
          <p:cNvPicPr>
            <a:picLocks noChangeAspect="1"/>
          </p:cNvPicPr>
          <p:nvPr/>
        </p:nvPicPr>
        <p:blipFill>
          <a:blip r:embed="rId3">
            <a:extLst/>
          </a:blip>
          <a:stretch>
            <a:fillRect/>
          </a:stretch>
        </p:blipFill>
        <p:spPr>
          <a:xfrm>
            <a:off x="87771" y="1602540"/>
            <a:ext cx="6548520" cy="6548520"/>
          </a:xfrm>
          <a:prstGeom prst="rect">
            <a:avLst/>
          </a:prstGeom>
          <a:ln w="12700">
            <a:miter lim="400000"/>
          </a:ln>
        </p:spPr>
      </p:pic>
      <p:pic>
        <p:nvPicPr>
          <p:cNvPr id="174" name="IMG_5071-900.jpg" descr="IMG_5071-900.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16703" y="1002582"/>
            <a:ext cx="6241795" cy="7748436"/>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2265457"/>
            <a:ext cx="13004801" cy="6438963"/>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Gradient">
  <a:themeElements>
    <a:clrScheme name="Gradient">
      <a:dk1>
        <a:srgbClr val="FF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Neue Light"/>
        <a:ea typeface="Helvetica Neue Light"/>
        <a:cs typeface="Helvetica Neue Light"/>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blurRad="76200" dir="18900000" rotWithShape="0">
            <a:srgbClr val="000000">
              <a:alpha val="8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Gradient">
  <a:themeElements>
    <a:clrScheme name="Gradient">
      <a:dk1>
        <a:srgbClr val="00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Neue Light"/>
        <a:ea typeface="Helvetica Neue Light"/>
        <a:cs typeface="Helvetica Neue Light"/>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blurRad="76200" dir="18900000" rotWithShape="0">
            <a:srgbClr val="000000">
              <a:alpha val="8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TotalTime>
  <Words>1324</Words>
  <Application>Microsoft Office PowerPoint</Application>
  <PresentationFormat>Custom</PresentationFormat>
  <Paragraphs>53</Paragraphs>
  <Slides>14</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Gill Sans Light</vt:lpstr>
      <vt:lpstr>Helvetica Light</vt:lpstr>
      <vt:lpstr>Helvetica Neue</vt:lpstr>
      <vt:lpstr>Helvetica Neue Light</vt:lpstr>
      <vt:lpstr>Helvetica Neue Medium</vt:lpstr>
      <vt:lpstr>Helvetica Neue Thin</vt:lpstr>
      <vt:lpstr>Gradient</vt:lpstr>
      <vt:lpstr>Out of the Archive</vt:lpstr>
      <vt:lpstr>Out of the Archive</vt:lpstr>
      <vt:lpstr>Inspirations</vt:lpstr>
      <vt:lpstr>PowerPoint Presentation</vt:lpstr>
      <vt:lpstr>Inspirations</vt:lpstr>
      <vt:lpstr>Inspirations</vt:lpstr>
      <vt:lpstr>Out of the Archive, 2017-18</vt:lpstr>
      <vt:lpstr>PowerPoint Presentation</vt:lpstr>
      <vt:lpstr>PowerPoint Presentation</vt:lpstr>
      <vt:lpstr>PowerPoint Presentation</vt:lpstr>
      <vt:lpstr>PowerPoint Presentation</vt:lpstr>
      <vt:lpstr>PowerPoint Presentation</vt:lpstr>
      <vt:lpstr>PowerPoint Presentation</vt:lpstr>
      <vt:lpstr>Projects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Out of the Archive</dc:title>
  <cp:lastModifiedBy>Patterson, Patricia A</cp:lastModifiedBy>
  <cp:revision>2</cp:revision>
  <dcterms:modified xsi:type="dcterms:W3CDTF">2018-08-29T19:34:51Z</dcterms:modified>
</cp:coreProperties>
</file>